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1" r:id="rId2"/>
    <p:sldId id="280" r:id="rId3"/>
    <p:sldId id="300" r:id="rId4"/>
    <p:sldId id="274" r:id="rId5"/>
    <p:sldId id="282" r:id="rId6"/>
    <p:sldId id="285" r:id="rId7"/>
    <p:sldId id="288" r:id="rId8"/>
    <p:sldId id="301" r:id="rId9"/>
    <p:sldId id="302" r:id="rId10"/>
    <p:sldId id="303" r:id="rId11"/>
    <p:sldId id="304" r:id="rId12"/>
    <p:sldId id="305" r:id="rId13"/>
    <p:sldId id="325" r:id="rId14"/>
    <p:sldId id="326" r:id="rId15"/>
    <p:sldId id="327" r:id="rId16"/>
    <p:sldId id="307" r:id="rId17"/>
    <p:sldId id="308" r:id="rId18"/>
    <p:sldId id="309" r:id="rId19"/>
    <p:sldId id="310" r:id="rId20"/>
    <p:sldId id="312" r:id="rId21"/>
    <p:sldId id="313" r:id="rId22"/>
    <p:sldId id="316" r:id="rId23"/>
    <p:sldId id="314" r:id="rId24"/>
    <p:sldId id="321" r:id="rId25"/>
    <p:sldId id="317" r:id="rId26"/>
    <p:sldId id="318" r:id="rId27"/>
    <p:sldId id="319" r:id="rId28"/>
    <p:sldId id="322" r:id="rId29"/>
    <p:sldId id="323" r:id="rId30"/>
    <p:sldId id="324" r:id="rId31"/>
    <p:sldId id="278" r:id="rId32"/>
    <p:sldId id="296" r:id="rId33"/>
    <p:sldId id="297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9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36A87-6650-4DFE-B243-25F2F494BE5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5FC4F-0F5D-4B00-8A32-8C634781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64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5FC4F-0F5D-4B00-8A32-8C634781A4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5FC4F-0F5D-4B00-8A32-8C634781A4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4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9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0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28E27-466D-4AE6-874E-11598E2C196E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868F1-E75C-476E-9AB3-79D68BD3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4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7921" y="228058"/>
            <a:ext cx="8158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The Michigan/Magellan Fiber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System:  Data Reduction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9214" b="7241"/>
          <a:stretch/>
        </p:blipFill>
        <p:spPr>
          <a:xfrm>
            <a:off x="451263" y="1566121"/>
            <a:ext cx="3774388" cy="453509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6"/>
          <a:stretch/>
        </p:blipFill>
        <p:spPr>
          <a:xfrm>
            <a:off x="4651513" y="1609633"/>
            <a:ext cx="4083233" cy="272383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28" y="3852032"/>
            <a:ext cx="2129459" cy="2839278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319" r="6522" b="10218"/>
          <a:stretch/>
        </p:blipFill>
        <p:spPr>
          <a:xfrm>
            <a:off x="5362649" y="4160228"/>
            <a:ext cx="3180522" cy="235804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40119631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Data format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Single extension FITS.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Multi-extension possible if demand is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Amplifiers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Currently support 1, 2 or 4-amp, readouts.  At telescope, files are saved 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fNNNNcM.fits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where f=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r,b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, N=frame number, M=amp.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Data Directories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Standard practice is to sort by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ut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date:  /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utYYYYMMDD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Example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/feb2014/ut20140218/b0198c2.fits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189" y="295722"/>
            <a:ext cx="7138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Characteristics.  I.</a:t>
            </a:r>
          </a:p>
        </p:txBody>
      </p:sp>
    </p:spTree>
    <p:extLst>
      <p:ext uri="{BB962C8B-B14F-4D97-AF65-F5344CB8AC3E}">
        <p14:creationId xmlns:p14="http://schemas.microsoft.com/office/powerpoint/2010/main" val="203459266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600" y="1183353"/>
            <a:ext cx="8394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TCS Information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Telescope position, time of observation, orientation of dome, etc.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RELIABLE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Instrument Status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Environment temps, CCD temps, CCD readout details, configuration parameters, etc. 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RELIABLE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Field/Plate Information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Name of plate, name of target field, full fiber cross indexing and information with target ids.   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NOT YET RELIABLE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   Even when information is properly entered, fiber status may be wrong.  Always check log.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9320" y="295722"/>
            <a:ext cx="486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Headers</a:t>
            </a:r>
          </a:p>
        </p:txBody>
      </p:sp>
    </p:spTree>
    <p:extLst>
      <p:ext uri="{BB962C8B-B14F-4D97-AF65-F5344CB8AC3E}">
        <p14:creationId xmlns:p14="http://schemas.microsoft.com/office/powerpoint/2010/main" val="47665086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9200" y="1033554"/>
            <a:ext cx="3949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Exposure info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CCD sampling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Slit assignments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System temps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Fiber 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48120" y="206822"/>
            <a:ext cx="4862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Headers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2" y="206822"/>
            <a:ext cx="2971217" cy="64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2599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8534" y="261034"/>
            <a:ext cx="3995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Fiber 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0" y="1066800"/>
            <a:ext cx="5713520" cy="56154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146300" y="1765300"/>
            <a:ext cx="914400" cy="635000"/>
          </a:xfrm>
          <a:prstGeom prst="ellipse">
            <a:avLst/>
          </a:prstGeom>
          <a:solidFill>
            <a:srgbClr val="FFFF00">
              <a:alpha val="41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022600" y="2197100"/>
            <a:ext cx="3530600" cy="685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000" y="1000372"/>
            <a:ext cx="243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Each group of 16 fibers represents a ‘cassette’ or ‘</a:t>
            </a:r>
            <a:r>
              <a:rPr lang="en-US" sz="20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tetris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’.</a:t>
            </a:r>
          </a:p>
          <a:p>
            <a:pPr algn="ctr"/>
            <a:endParaRPr lang="en-US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The B and R side CCDs have different mappings of cassette/</a:t>
            </a:r>
            <a:r>
              <a:rPr lang="en-US" sz="20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tetris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 and fiber numbers.</a:t>
            </a:r>
          </a:p>
          <a:p>
            <a:pPr algn="ctr"/>
            <a:endParaRPr lang="en-US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Fibers designated as SC-FF where S=‘side’ (R or B), C=Cassette #, FF=Fiber # in cassette (2 digit)</a:t>
            </a:r>
          </a:p>
        </p:txBody>
      </p:sp>
    </p:spTree>
    <p:extLst>
      <p:ext uri="{BB962C8B-B14F-4D97-AF65-F5344CB8AC3E}">
        <p14:creationId xmlns:p14="http://schemas.microsoft.com/office/powerpoint/2010/main" val="418027090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0030" y="183510"/>
            <a:ext cx="5695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M2FS:  Fiber IDs RED 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9" y="838628"/>
            <a:ext cx="5842301" cy="5742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8519" y="1028700"/>
            <a:ext cx="364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  <a:p>
            <a:pPr algn="ctr"/>
            <a:endParaRPr lang="en-US" sz="23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89065" y="3278518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Cassette Number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1" t="35711" r="33435" b="51240"/>
          <a:stretch/>
        </p:blipFill>
        <p:spPr>
          <a:xfrm>
            <a:off x="4716883" y="1245473"/>
            <a:ext cx="3709638" cy="222287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98423" y="2946829"/>
            <a:ext cx="3177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83255" y="1283129"/>
            <a:ext cx="4972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16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931881" y="1729405"/>
            <a:ext cx="0" cy="1240558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2431" y="3662222"/>
            <a:ext cx="4498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A = Aperture #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Runs from 1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128, bot to top</a:t>
            </a:r>
            <a:endParaRPr 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8725" y="4547029"/>
            <a:ext cx="2725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 = Cassette #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C = </a:t>
            </a:r>
            <a:r>
              <a:rPr lang="en-US" sz="2400" dirty="0" err="1">
                <a:solidFill>
                  <a:srgbClr val="FF0000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{(A-1)/16} + 1</a:t>
            </a:r>
            <a:endParaRPr 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5402" y="5426731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FF = Fiber # within cassette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FF = </a:t>
            </a:r>
            <a:r>
              <a:rPr lang="en-US" sz="2400" dirty="0">
                <a:solidFill>
                  <a:srgbClr val="FF0000"/>
                </a:solidFill>
              </a:rPr>
              <a:t>A – (C-1)*16</a:t>
            </a:r>
            <a:endParaRPr 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341" y="63212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(0,0)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672265" y="329659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CCD Y axis 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47491" y="6218140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CCD x axis 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5834" y="629167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A=1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4769" y="8374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A=128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82931" y="1187162"/>
            <a:ext cx="10381" cy="5070566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821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813" y="183510"/>
            <a:ext cx="5928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M2FS:  Fiber IDs BLUE 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9" y="838628"/>
            <a:ext cx="5842301" cy="5742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8519" y="1028700"/>
            <a:ext cx="364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1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2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3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4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5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6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7</a:t>
            </a:r>
          </a:p>
          <a:p>
            <a:pPr algn="ctr"/>
            <a:endParaRPr lang="en-US" sz="23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89065" y="3278518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Cassette Number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1" t="35711" r="33435" b="51240"/>
          <a:stretch/>
        </p:blipFill>
        <p:spPr>
          <a:xfrm>
            <a:off x="4716883" y="1245473"/>
            <a:ext cx="3709638" cy="222287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98423" y="2946829"/>
            <a:ext cx="3177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83255" y="1283129"/>
            <a:ext cx="4972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16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957281" y="1713071"/>
            <a:ext cx="0" cy="1240558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2431" y="3662222"/>
            <a:ext cx="4498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 = Aperture #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Runs from 1 </a:t>
            </a: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128, bot to top</a:t>
            </a:r>
            <a:endParaRPr lang="en-US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8613" y="4547029"/>
            <a:ext cx="2845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C = Cassette #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C = 8 - </a:t>
            </a:r>
            <a:r>
              <a:rPr lang="en-US" sz="2400" dirty="0" err="1">
                <a:solidFill>
                  <a:srgbClr val="0070C0"/>
                </a:solidFill>
              </a:rPr>
              <a:t>int</a:t>
            </a:r>
            <a:r>
              <a:rPr lang="en-US" sz="2400" dirty="0">
                <a:solidFill>
                  <a:srgbClr val="0070C0"/>
                </a:solidFill>
              </a:rPr>
              <a:t>{(A-1)/16}</a:t>
            </a:r>
            <a:endParaRPr lang="en-US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5401" y="5426731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FF = Fiber # within cassette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FF = A – (8-C)*16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9341" y="63212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(0,0)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672265" y="329659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CCD Y axis </a:t>
            </a:r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sz="28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47491" y="6218140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CCD x axis </a:t>
            </a:r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sz="28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5834" y="629167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A=1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4769" y="8374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A=128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82931" y="1187162"/>
            <a:ext cx="10381" cy="5070566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7566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1" y="994710"/>
            <a:ext cx="8610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‘Fiber Maps’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Available for all configurations for a given run and specified in logs.  Consist of daytime images with all fibers plugged for given configuration.   Used to define extraction para-meters.  Multiple maps for multi-order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config-urations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 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Part of data archive.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Plate Files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Separate lists for plates that detail all actual targets observed.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Available on request.  To be added to archive.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Calibration Data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Typically obtain appropriate arcs, associated quartz exposures, bias sequences, twilights as standard part of observations.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In data archive.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7369" y="283022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Resources to Users. II.</a:t>
            </a:r>
          </a:p>
        </p:txBody>
      </p:sp>
    </p:spTree>
    <p:extLst>
      <p:ext uri="{BB962C8B-B14F-4D97-AF65-F5344CB8AC3E}">
        <p14:creationId xmlns:p14="http://schemas.microsoft.com/office/powerpoint/2010/main" val="23259674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1" y="1172510"/>
            <a:ext cx="8597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Arc Finding Charts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Available on request for  some orders. 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On request and to be </a:t>
            </a:r>
            <a:r>
              <a:rPr lang="en-US" sz="2800" dirty="0" err="1">
                <a:solidFill>
                  <a:srgbClr val="92D050"/>
                </a:solidFill>
                <a:latin typeface="Comic Sans MS" panose="030F0702030302020204" pitchFamily="66" charset="0"/>
              </a:rPr>
              <a:t>supplemen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-ted by users.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Also MIKE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ThAr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atlas can be of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use.   </a:t>
            </a:r>
            <a:r>
              <a:rPr lang="en-US" sz="2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atlases not available yet.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7369" y="346522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Resources to Users. II.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22962" r="2499" b="34075"/>
          <a:stretch/>
        </p:blipFill>
        <p:spPr>
          <a:xfrm>
            <a:off x="812800" y="3403600"/>
            <a:ext cx="7569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789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2x2 binning;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; Single order per target.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54" y="295722"/>
            <a:ext cx="739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Characteristics.  II.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61" y="1947873"/>
            <a:ext cx="4822378" cy="47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169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2x2 binning;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(always single order per target).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54" y="295722"/>
            <a:ext cx="739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Characteristics.  II.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25725" r="25514" b="25115"/>
          <a:stretch/>
        </p:blipFill>
        <p:spPr>
          <a:xfrm>
            <a:off x="2354362" y="2021306"/>
            <a:ext cx="4422576" cy="43433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891715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9903" y="1070910"/>
            <a:ext cx="810991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Data are defined by:</a:t>
            </a:r>
          </a:p>
          <a:p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Field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The set of targets observed in a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single observation/set of exposures.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Plate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The physical plate on which the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field is drilled.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Configuration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The full set of instrument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parameters that are used to carry out an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observation.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Setup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The full combination of field, plate,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and configuration used for a specific set of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observations.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8049" y="244922"/>
            <a:ext cx="4504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Terminology</a:t>
            </a:r>
          </a:p>
        </p:txBody>
      </p:sp>
    </p:spTree>
    <p:extLst>
      <p:ext uri="{BB962C8B-B14F-4D97-AF65-F5344CB8AC3E}">
        <p14:creationId xmlns:p14="http://schemas.microsoft.com/office/powerpoint/2010/main" val="148731195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1x2 binning;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; Four orders per target.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54" y="295722"/>
            <a:ext cx="739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Characteristics.  II.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91" y="1947873"/>
            <a:ext cx="4624118" cy="46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494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018253"/>
            <a:ext cx="8750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IRAF based processes and Python routines have been developed by MM and JB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Simple command lists available for one-order,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configurations (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Mgb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CaT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 from MM.  Actual IRAF scripts under development.  User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respository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for appropriate software to be developed as demand/availability dictate.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Limited documentation.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Examples here are all 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IRAF-based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and are meant to illustrate key steps.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</p:spTree>
    <p:extLst>
      <p:ext uri="{BB962C8B-B14F-4D97-AF65-F5344CB8AC3E}">
        <p14:creationId xmlns:p14="http://schemas.microsoft.com/office/powerpoint/2010/main" val="51786810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Process raw images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Line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overscan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correction (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ccdproc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98" y="2210317"/>
            <a:ext cx="2074195" cy="2083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2" y="2210317"/>
            <a:ext cx="2093379" cy="208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98" y="4607582"/>
            <a:ext cx="2074195" cy="2078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36" y="4607582"/>
            <a:ext cx="2078974" cy="20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1349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Pack images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As needed depending on amplifier/binning choices.   Results in single 2-D images with c1 header.  (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imcreate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imcopy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31" y="2809648"/>
            <a:ext cx="3940238" cy="38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317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Scattered light correction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As desired.  Scattered light depends on spectrograph, and distribution of target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brightnesses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  Best practices still in development.  (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imsurfit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7" y="3248531"/>
            <a:ext cx="3298025" cy="3309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14" y="3248530"/>
            <a:ext cx="3295531" cy="33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90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Tracing orders </a:t>
            </a:r>
            <a:r>
              <a:rPr lang="en-US" sz="2400" dirty="0">
                <a:solidFill>
                  <a:srgbClr val="FFFF00"/>
                </a:solidFill>
                <a:latin typeface="Comic Sans MS" panose="030F0702030302020204" pitchFamily="66" charset="0"/>
              </a:rPr>
              <a:t>— (1) Trace appropriate fiber maps for all N fibers for given configuration.  (2) Apply trace to data directly or using ‘local’ quartz images as desired.  (3)  Apply to arcs and any other calibration data/standards. (</a:t>
            </a:r>
            <a:r>
              <a:rPr lang="en-US" sz="24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apall</a:t>
            </a:r>
            <a:r>
              <a:rPr lang="en-US" sz="24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1" y="3201714"/>
            <a:ext cx="6870032" cy="1337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1" y="5477748"/>
            <a:ext cx="6870033" cy="13802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2" y="4387902"/>
            <a:ext cx="6870032" cy="12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6610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Identify arc lines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Determine pix-lambda transformation.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identify, 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reidentify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7" y="2901367"/>
            <a:ext cx="3668714" cy="2720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4" y="2901367"/>
            <a:ext cx="3469457" cy="2720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341" y="5958676"/>
            <a:ext cx="731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rms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~ 100-300 m/s;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~ 1 km/s</a:t>
            </a:r>
          </a:p>
        </p:txBody>
      </p:sp>
    </p:spTree>
    <p:extLst>
      <p:ext uri="{BB962C8B-B14F-4D97-AF65-F5344CB8AC3E}">
        <p14:creationId xmlns:p14="http://schemas.microsoft.com/office/powerpoint/2010/main" val="283553948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Dispersion correct data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Apply dispersion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cor-rection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to data as desired.  Can either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rebin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data or simply place dispersion info in image headers for each fiber/aperture.  (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refspec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dispcor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405"/>
            <a:ext cx="9144000" cy="141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9078"/>
            <a:ext cx="9144000" cy="18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6169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183353"/>
            <a:ext cx="875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Fiber corrections/Sky Subtraction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Remove fiber throughput variations.  Remove average sky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08" y="295722"/>
            <a:ext cx="743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2568348"/>
            <a:ext cx="7676147" cy="2121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4504746"/>
            <a:ext cx="7676147" cy="23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977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1808998"/>
            <a:ext cx="8750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Good velocity precision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Achieving 2-1% of resolution element at even low S/N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Flat fielding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 Details still to be worked out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Web pages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Volunteers would be welcome!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At your service for help, advice, additional data as needed.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533" y="295722"/>
            <a:ext cx="7625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Comments</a:t>
            </a:r>
          </a:p>
        </p:txBody>
      </p:sp>
    </p:spTree>
    <p:extLst>
      <p:ext uri="{BB962C8B-B14F-4D97-AF65-F5344CB8AC3E}">
        <p14:creationId xmlns:p14="http://schemas.microsoft.com/office/powerpoint/2010/main" val="307875094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303" y="969310"/>
            <a:ext cx="6016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Configurations are defined by: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3175" y="283022"/>
            <a:ext cx="50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Configurations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1303" y="1679708"/>
            <a:ext cx="856035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MSpec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Side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B or R spectrograph.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Resolution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Echelle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+ cross-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disperer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),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or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(Standard/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Echellette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grating)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Grating Angles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El/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Az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 or El (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Blocking Filters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Isolate orders/BK7 in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Focus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B/R separate; depends slightly on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Fiber Slits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Wide open to 45-microns; 8 pos.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CCD binning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Somewhat complicated, but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many options available; depend on amplifiers.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Readout Details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Speed; full/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subraster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89404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56928" y="2581722"/>
            <a:ext cx="5448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Data Reduction: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Random Samples of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28498541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8"/>
            <a:ext cx="9144000" cy="68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9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8" t="24647" r="24748" b="24647"/>
          <a:stretch/>
        </p:blipFill>
        <p:spPr>
          <a:xfrm>
            <a:off x="404883" y="298383"/>
            <a:ext cx="6126039" cy="61505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 t="37418" r="40899" b="47441"/>
          <a:stretch/>
        </p:blipFill>
        <p:spPr>
          <a:xfrm>
            <a:off x="3769894" y="421212"/>
            <a:ext cx="4622681" cy="583471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9147" y="562310"/>
            <a:ext cx="30764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Fornax</a:t>
            </a:r>
            <a:endParaRPr lang="en-US" sz="36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Comic Sans MS" panose="030F0702030302020204" pitchFamily="66" charset="0"/>
              </a:rPr>
              <a:t>Dwarf Galaxy</a:t>
            </a:r>
          </a:p>
          <a:p>
            <a:pPr algn="ctr"/>
            <a:r>
              <a:rPr lang="en-US" sz="28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Dist</a:t>
            </a:r>
            <a:r>
              <a:rPr lang="en-US" sz="2800" b="1" dirty="0">
                <a:solidFill>
                  <a:srgbClr val="FFFF00"/>
                </a:solidFill>
                <a:latin typeface="Comic Sans MS" panose="030F0702030302020204" pitchFamily="66" charset="0"/>
              </a:rPr>
              <a:t> = 220 </a:t>
            </a:r>
            <a:r>
              <a:rPr lang="en-US" sz="28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kpc</a:t>
            </a:r>
            <a:endParaRPr lang="en-US" sz="28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b="1" dirty="0">
                <a:solidFill>
                  <a:srgbClr val="FFFF00"/>
                </a:solidFill>
                <a:latin typeface="Comic Sans MS" panose="030F0702030302020204" pitchFamily="66" charset="0"/>
              </a:rPr>
              <a:t> Spectra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Comic Sans MS" panose="030F0702030302020204" pitchFamily="66" charset="0"/>
              </a:rPr>
              <a:t>Individual Stars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Comic Sans MS" panose="030F0702030302020204" pitchFamily="66" charset="0"/>
              </a:rPr>
              <a:t>400 stars/4 </a:t>
            </a:r>
            <a:r>
              <a:rPr lang="en-US" sz="28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hrs</a:t>
            </a:r>
            <a:endParaRPr lang="en-US" sz="28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038193" y="3673643"/>
            <a:ext cx="0" cy="1459832"/>
          </a:xfrm>
          <a:prstGeom prst="line">
            <a:avLst/>
          </a:prstGeom>
          <a:ln w="63500">
            <a:solidFill>
              <a:srgbClr val="FFFF00">
                <a:alpha val="7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2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6" t="38264" r="43592" b="44343"/>
          <a:stretch/>
        </p:blipFill>
        <p:spPr>
          <a:xfrm>
            <a:off x="838159" y="366913"/>
            <a:ext cx="7522328" cy="532262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Oval 12"/>
          <p:cNvSpPr/>
          <p:nvPr/>
        </p:nvSpPr>
        <p:spPr>
          <a:xfrm>
            <a:off x="3481141" y="4131734"/>
            <a:ext cx="897466" cy="514820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59790" y="717208"/>
            <a:ext cx="897466" cy="514820"/>
          </a:xfrm>
          <a:prstGeom prst="ellipse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93544" y="373162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Z ~ 0.36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2917" y="3314532"/>
            <a:ext cx="4366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Abell</a:t>
            </a:r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 267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Galaxy Cluster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z = 0.19</a:t>
            </a:r>
          </a:p>
          <a:p>
            <a:pPr algn="ctr"/>
            <a:r>
              <a:rPr lang="en-US" sz="36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 Spectra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Individual Galaxies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1.5 </a:t>
            </a:r>
            <a:r>
              <a:rPr lang="en-US" sz="36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hrs</a:t>
            </a:r>
            <a:endParaRPr lang="en-US" sz="36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5633" y="135257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Z ~ 0.57</a:t>
            </a:r>
          </a:p>
        </p:txBody>
      </p:sp>
    </p:spTree>
    <p:extLst>
      <p:ext uri="{BB962C8B-B14F-4D97-AF65-F5344CB8AC3E}">
        <p14:creationId xmlns:p14="http://schemas.microsoft.com/office/powerpoint/2010/main" val="67177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4" t="3775" r="7473" b="5593"/>
          <a:stretch/>
        </p:blipFill>
        <p:spPr>
          <a:xfrm>
            <a:off x="2197770" y="477539"/>
            <a:ext cx="6224336" cy="4921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0" t="3635" r="3842" b="5487"/>
          <a:stretch/>
        </p:blipFill>
        <p:spPr>
          <a:xfrm>
            <a:off x="529392" y="2598819"/>
            <a:ext cx="4780546" cy="3727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951" y="5243400"/>
            <a:ext cx="18902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9-10 Solid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83390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6417" y="357577"/>
            <a:ext cx="323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880208"/>
            <a:ext cx="5410200" cy="4057650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14016" y="2135577"/>
            <a:ext cx="291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Users select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configuration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variables via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instrument GUI.</a:t>
            </a:r>
          </a:p>
          <a:p>
            <a:pPr algn="ctr"/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Parameters can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be saved and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read from files.</a:t>
            </a:r>
          </a:p>
        </p:txBody>
      </p:sp>
    </p:spTree>
    <p:extLst>
      <p:ext uri="{BB962C8B-B14F-4D97-AF65-F5344CB8AC3E}">
        <p14:creationId xmlns:p14="http://schemas.microsoft.com/office/powerpoint/2010/main" val="806453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16530" r="10142" b="13576"/>
          <a:stretch/>
        </p:blipFill>
        <p:spPr>
          <a:xfrm>
            <a:off x="775854" y="537306"/>
            <a:ext cx="7578436" cy="5194853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38764" y="4001691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Red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4728" y="1577145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Blue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1779" y="5860833"/>
            <a:ext cx="7173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Identical Channels; names are relics.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70" y="928033"/>
            <a:ext cx="1175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CCDs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100945" y="1512808"/>
            <a:ext cx="207819" cy="52381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0756" y="1512808"/>
            <a:ext cx="117902" cy="2089374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7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4" y="1229879"/>
            <a:ext cx="6959036" cy="5219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7938" y="3585493"/>
            <a:ext cx="156324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Echelle</a:t>
            </a:r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379" y="2799628"/>
            <a:ext cx="185820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Cam/</a:t>
            </a:r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Coll</a:t>
            </a:r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6694" y="1286431"/>
            <a:ext cx="242726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xDisp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 Prism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133602" y="3036037"/>
            <a:ext cx="275960" cy="544542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9968" y="1831706"/>
            <a:ext cx="394893" cy="593442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963479" y="2425148"/>
            <a:ext cx="861393" cy="374481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04180" y="417528"/>
            <a:ext cx="7178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M2FS Optical Layout: Theory/</a:t>
            </a:r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34680" y="1590261"/>
            <a:ext cx="1828800" cy="144577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1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4" y="1229879"/>
            <a:ext cx="6959036" cy="5219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811" y="1412136"/>
            <a:ext cx="1612942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Grating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4519" y="1242738"/>
            <a:ext cx="1858201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Cam/</a:t>
            </a:r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Coll</a:t>
            </a:r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034680" y="1996911"/>
            <a:ext cx="387436" cy="615477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30" idx="3"/>
          </p:cNvCxnSpPr>
          <p:nvPr/>
        </p:nvCxnSpPr>
        <p:spPr>
          <a:xfrm flipH="1">
            <a:off x="5506511" y="1840372"/>
            <a:ext cx="920793" cy="772016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04180" y="417528"/>
            <a:ext cx="7189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M2FS Optical Layout: Theory/</a:t>
            </a:r>
            <a:r>
              <a:rPr lang="en-US" sz="32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90653" y="1764249"/>
            <a:ext cx="2315858" cy="1696278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618" y="1386553"/>
            <a:ext cx="871103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Through commissioning (Aug 2013) and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two science runs (Nov 2013 and Feb 2014),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we now have 15 configurations defined: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1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Mgb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filter;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; 2x2; 180 mic slit;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grating angles.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5b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Hot Jupiter filter;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; 1x1; 45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mic slit; grating angles.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9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— BK-7; 3700-5700A;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; 2x2; 180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mic slit; grating angle.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 12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Halpha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/Li filter; </a:t>
            </a:r>
            <a:r>
              <a:rPr lang="en-US" sz="28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HiRes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; 1x2; 75 mic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slit; grating angles.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3175" y="346522"/>
            <a:ext cx="50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5876265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603" y="1134410"/>
            <a:ext cx="787289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Data logs (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active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Primary source of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information for images.   IMAGE HEADERS 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MAY NOT ALWAYS BE RELIABLE.  </a:t>
            </a:r>
          </a:p>
          <a:p>
            <a:endParaRPr lang="en-US" sz="3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Data repository (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active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Available at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https://m2fs.astro.lsa.umich.edu/data/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(m2fs/m2fsdata)</a:t>
            </a:r>
          </a:p>
          <a:p>
            <a:endParaRPr lang="en-US" sz="28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Configuration parameter files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Saved at</a:t>
            </a:r>
          </a:p>
          <a:p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    the telescope;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available if/as needed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Data reduction scripts (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not active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— TBD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3204" y="346522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M2FS:  Resources to Users. I.</a:t>
            </a:r>
          </a:p>
        </p:txBody>
      </p:sp>
    </p:spTree>
    <p:extLst>
      <p:ext uri="{BB962C8B-B14F-4D97-AF65-F5344CB8AC3E}">
        <p14:creationId xmlns:p14="http://schemas.microsoft.com/office/powerpoint/2010/main" val="272066984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1361</Words>
  <Application>Microsoft Office PowerPoint</Application>
  <PresentationFormat>On-screen Show (4:3)</PresentationFormat>
  <Paragraphs>233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mmateo</dc:creator>
  <cp:lastModifiedBy>Anthony Kremin</cp:lastModifiedBy>
  <cp:revision>42</cp:revision>
  <dcterms:created xsi:type="dcterms:W3CDTF">2014-03-20T17:10:44Z</dcterms:created>
  <dcterms:modified xsi:type="dcterms:W3CDTF">2016-08-17T22:07:38Z</dcterms:modified>
</cp:coreProperties>
</file>